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0"/>
  </p:notesMasterIdLst>
  <p:sldIdLst>
    <p:sldId id="281" r:id="rId2"/>
    <p:sldId id="294" r:id="rId3"/>
    <p:sldId id="288" r:id="rId4"/>
    <p:sldId id="295" r:id="rId5"/>
    <p:sldId id="289" r:id="rId6"/>
    <p:sldId id="286" r:id="rId7"/>
    <p:sldId id="287" r:id="rId8"/>
    <p:sldId id="290" r:id="rId9"/>
    <p:sldId id="291" r:id="rId10"/>
    <p:sldId id="275" r:id="rId11"/>
    <p:sldId id="265" r:id="rId12"/>
    <p:sldId id="270" r:id="rId13"/>
    <p:sldId id="271" r:id="rId14"/>
    <p:sldId id="272" r:id="rId15"/>
    <p:sldId id="276" r:id="rId16"/>
    <p:sldId id="269" r:id="rId17"/>
    <p:sldId id="268" r:id="rId18"/>
    <p:sldId id="292" r:id="rId19"/>
    <p:sldId id="262" r:id="rId20"/>
    <p:sldId id="264" r:id="rId21"/>
    <p:sldId id="263" r:id="rId22"/>
    <p:sldId id="266" r:id="rId23"/>
    <p:sldId id="267" r:id="rId24"/>
    <p:sldId id="293" r:id="rId25"/>
    <p:sldId id="283" r:id="rId26"/>
    <p:sldId id="284" r:id="rId27"/>
    <p:sldId id="285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FF99FF"/>
    <a:srgbClr val="FFFF99"/>
    <a:srgbClr val="E6D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6391" autoAdjust="0"/>
  </p:normalViewPr>
  <p:slideViewPr>
    <p:cSldViewPr>
      <p:cViewPr>
        <p:scale>
          <a:sx n="77" d="100"/>
          <a:sy n="77" d="100"/>
        </p:scale>
        <p:origin x="8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E6D5F3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холодильник 27%</c:v>
                </c:pt>
                <c:pt idx="1">
                  <c:v>электроплита 24%</c:v>
                </c:pt>
                <c:pt idx="2">
                  <c:v>стиральная машина 18%</c:v>
                </c:pt>
                <c:pt idx="3">
                  <c:v>освещение  18%</c:v>
                </c:pt>
                <c:pt idx="4">
                  <c:v>телевизор 11%</c:v>
                </c:pt>
                <c:pt idx="5">
                  <c:v>прочее 2%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0.27</c:v>
                </c:pt>
                <c:pt idx="1">
                  <c:v>0.24000000000000021</c:v>
                </c:pt>
                <c:pt idx="2">
                  <c:v>0.18000000000000024</c:v>
                </c:pt>
                <c:pt idx="3">
                  <c:v>0.18000000000000024</c:v>
                </c:pt>
                <c:pt idx="4">
                  <c:v>0.11000000000000017</c:v>
                </c:pt>
                <c:pt idx="5">
                  <c:v>2.0000000000000052E-2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92D050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rgbClr val="92D050"/>
                </a:solidFill>
              </a:ln>
            </c:spPr>
          </c:dPt>
          <c:dPt>
            <c:idx val="3"/>
            <c:bubble3D val="0"/>
            <c:spPr>
              <a:solidFill>
                <a:srgbClr val="FF99FF"/>
              </a:solidFill>
              <a:ln>
                <a:solidFill>
                  <a:srgbClr val="92D050"/>
                </a:solidFill>
              </a:ln>
            </c:spPr>
          </c:dPt>
          <c:dPt>
            <c:idx val="4"/>
            <c:bubble3D val="0"/>
            <c:spPr>
              <a:solidFill>
                <a:srgbClr val="00FFFF"/>
              </a:solidFill>
              <a:ln>
                <a:solidFill>
                  <a:srgbClr val="92D050"/>
                </a:solidFill>
              </a:ln>
            </c:spPr>
          </c:dPt>
          <c:dPt>
            <c:idx val="5"/>
            <c:bubble3D val="0"/>
            <c:spPr>
              <a:solidFill>
                <a:srgbClr val="7030A0"/>
              </a:solidFill>
              <a:ln>
                <a:solidFill>
                  <a:srgbClr val="92D050"/>
                </a:solidFill>
              </a:ln>
            </c:spPr>
          </c:dPt>
          <c:dPt>
            <c:idx val="6"/>
            <c:bubble3D val="0"/>
            <c:spPr>
              <a:solidFill>
                <a:srgbClr val="FFFF99"/>
              </a:solidFill>
              <a:ln>
                <a:solidFill>
                  <a:srgbClr val="92D050"/>
                </a:solidFill>
              </a:ln>
            </c:spPr>
          </c:dPt>
          <c:dLbls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Лист1!$A$2:$A$9</c:f>
              <c:strCache>
                <c:ptCount val="8"/>
                <c:pt idx="0">
                  <c:v>ванна </c:v>
                </c:pt>
                <c:pt idx="1">
                  <c:v>туалет </c:v>
                </c:pt>
                <c:pt idx="2">
                  <c:v>мытье рук </c:v>
                </c:pt>
                <c:pt idx="3">
                  <c:v>уборка</c:v>
                </c:pt>
                <c:pt idx="4">
                  <c:v>полив растений</c:v>
                </c:pt>
                <c:pt idx="5">
                  <c:v>гигиена</c:v>
                </c:pt>
                <c:pt idx="6">
                  <c:v>посуда</c:v>
                </c:pt>
                <c:pt idx="7">
                  <c:v>пища 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0.31000000000000055</c:v>
                </c:pt>
                <c:pt idx="1">
                  <c:v>0.33000000000000074</c:v>
                </c:pt>
                <c:pt idx="2">
                  <c:v>0.12000000000000002</c:v>
                </c:pt>
                <c:pt idx="3">
                  <c:v>8.0000000000000043E-2</c:v>
                </c:pt>
                <c:pt idx="4">
                  <c:v>6.0000000000000032E-2</c:v>
                </c:pt>
                <c:pt idx="5">
                  <c:v>5.0000000000000024E-2</c:v>
                </c:pt>
                <c:pt idx="6">
                  <c:v>3.0000000000000016E-2</c:v>
                </c:pt>
                <c:pt idx="7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2C3EA-C332-4933-B371-39B7979E346E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FAD3-03F6-4AD2-B80C-7695B1629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AD3-03F6-4AD2-B80C-7695B16290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8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AD3-03F6-4AD2-B80C-7695B162908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4D08C8-AD6A-417C-8070-A0C0C81E3AFA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5BF4D7-C1DE-423C-921F-417C4B46D1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2013 – год бережливости 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7620" y="5929330"/>
            <a:ext cx="3008313" cy="6048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Библиотека </a:t>
            </a:r>
            <a:r>
              <a:rPr lang="ru-RU" dirty="0" smtClean="0">
                <a:solidFill>
                  <a:schemeClr val="tx1"/>
                </a:solidFill>
              </a:rPr>
              <a:t>УО «БГТПТК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nedvija-42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47864" y="1772816"/>
            <a:ext cx="4214842" cy="3357585"/>
          </a:xfrm>
        </p:spPr>
      </p:pic>
      <p:pic>
        <p:nvPicPr>
          <p:cNvPr id="11" name="Рисунок 10" descr="50767534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86256"/>
            <a:ext cx="1323975" cy="1438275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14282" y="1285860"/>
            <a:ext cx="2643206" cy="178595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«Бережливость – важный источник благосостояния»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Цицерон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c7115dcb325cbc1d3f186d50399c82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357694"/>
            <a:ext cx="714380" cy="1276350"/>
          </a:xfrm>
          <a:prstGeom prst="rect">
            <a:avLst/>
          </a:prstGeom>
        </p:spPr>
      </p:pic>
      <p:pic>
        <p:nvPicPr>
          <p:cNvPr id="14" name="Рисунок 13" descr="people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3714752"/>
            <a:ext cx="928685" cy="874512"/>
          </a:xfrm>
          <a:prstGeom prst="rect">
            <a:avLst/>
          </a:prstGeom>
        </p:spPr>
      </p:pic>
      <p:pic>
        <p:nvPicPr>
          <p:cNvPr id="15" name="Рисунок 14" descr="women4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2571743"/>
            <a:ext cx="352657" cy="504381"/>
          </a:xfrm>
          <a:prstGeom prst="rect">
            <a:avLst/>
          </a:prstGeom>
        </p:spPr>
      </p:pic>
    </p:spTree>
  </p:cSld>
  <p:clrMapOvr>
    <a:masterClrMapping/>
  </p:clrMapOvr>
  <p:transition advTm="3515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642918"/>
            <a:ext cx="8258204" cy="37147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1.Используйте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кастрюли с диаметром днища, равного диаметру комфорок электроплит. Если дно кастрюли меньше размера комфорки, то при готовке теряется большое количество электричества, идущего на нагрев.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2.Деформированную, «вспученную» конфорку электроплиты необходимо заменить. При неполном контакте конфорки с посудой происходит потеря тепла. Кастрюли с неровным дном потребляют энергии до 50% больше.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animashki-eda-628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4572008"/>
            <a:ext cx="2357454" cy="1571636"/>
          </a:xfrm>
        </p:spPr>
      </p:pic>
      <p:pic>
        <p:nvPicPr>
          <p:cNvPr id="8" name="Рисунок 7" descr="animashki-eda-58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4143380"/>
            <a:ext cx="1857388" cy="1500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750">
        <p14:vortex dir="r"/>
      </p:transition>
    </mc:Choice>
    <mc:Fallback xmlns="">
      <p:transition spd="slow" advTm="12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8ca30_98d3a0bf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214554"/>
            <a:ext cx="2286016" cy="257875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5043494" cy="55721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3.При приготовлении пищи на электроплите используйте остаточное тепло конфорок: выключайте их немного раньше, чем блюдо будет готово.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4.При пользовании электродуховкой весь ее объем, по возможности, необходимо заполнить. Лучше готовить блюдо, рассчитанное на много порций, или несколько разных блюд.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5.Использование скороварок позволяет экономить не только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время, но и электроэнергию.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pic>
        <p:nvPicPr>
          <p:cNvPr id="10" name="Содержимое 9" descr="animashki-eda-516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5008" y="1142984"/>
            <a:ext cx="2357454" cy="2857520"/>
          </a:xfrm>
        </p:spPr>
      </p:pic>
    </p:spTree>
  </p:cSld>
  <p:clrMapOvr>
    <a:masterClrMapping/>
  </p:clrMapOvr>
  <p:transition advTm="1185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714356"/>
            <a:ext cx="8010613" cy="38576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.Не используйте электроплиту для обогрева помещений — это малоэффективно и опасно.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.Для нагрева небольшого количества воды пользуйтесь электрочайником. Кипятите воды столько, сколько ее нужно в данный момент.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.Накипь внутри электрочайника существенно увеличивает количество нужной энергии.</a:t>
            </a:r>
          </a:p>
          <a:p>
            <a:endParaRPr lang="ru-RU" dirty="0"/>
          </a:p>
        </p:txBody>
      </p:sp>
      <p:pic>
        <p:nvPicPr>
          <p:cNvPr id="4" name="Рисунок 3" descr="68929574_d0248ad6b00e4de47959b38ff1b0f8d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000504"/>
            <a:ext cx="2357454" cy="2143140"/>
          </a:xfrm>
          <a:prstGeom prst="rect">
            <a:avLst/>
          </a:prstGeom>
        </p:spPr>
      </p:pic>
    </p:spTree>
  </p:cSld>
  <p:clrMapOvr>
    <a:masterClrMapping/>
  </p:clrMapOvr>
  <p:transition advTm="1051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714356"/>
            <a:ext cx="7796299" cy="314327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.Для освещения используйте люминесцентные лампы — они потребляют в 4—5 раз электричества меньше, чем лампы накаливания, или пользуйтесь лампами накаливания с индивидуальными светорегуляторами.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.Максимально используйте естественное освещение — это один из способов уменьшить расход электроэнергии.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8792668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88269">
            <a:off x="6915356" y="4286939"/>
            <a:ext cx="904875" cy="1857375"/>
          </a:xfrm>
          <a:prstGeom prst="rect">
            <a:avLst/>
          </a:prstGeom>
        </p:spPr>
      </p:pic>
    </p:spTree>
  </p:cSld>
  <p:clrMapOvr>
    <a:masterClrMapping/>
  </p:clrMapOvr>
  <p:transition advTm="100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2852"/>
            <a:ext cx="8429683" cy="4572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11.Устанавливайте холодильник подальше от отопительных и нагревательных устройств. Оставляйте и поддерживайте зазор в 5—10 см между задней стенкой холодильника и стеной помещения.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12.На корпус холодильника не должны попадать прямые солнечные лучи.</a:t>
            </a:r>
          </a:p>
          <a:p>
            <a:endParaRPr lang="ru-RU" sz="2800" b="1" dirty="0"/>
          </a:p>
        </p:txBody>
      </p:sp>
      <p:pic>
        <p:nvPicPr>
          <p:cNvPr id="4" name="Рисунок 3" descr="frigo1u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929066"/>
            <a:ext cx="2571768" cy="2626113"/>
          </a:xfrm>
          <a:prstGeom prst="rect">
            <a:avLst/>
          </a:prstGeom>
        </p:spPr>
      </p:pic>
    </p:spTree>
  </p:cSld>
  <p:clrMapOvr>
    <a:masterClrMapping/>
  </p:clrMapOvr>
  <p:transition advTm="1078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7115196" cy="4800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.Не ставьте горячую пищу в холодильник.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.Используйте электроутюг с терморегулятором и выключателем на ручке</a:t>
            </a:r>
            <a:endParaRPr lang="ru-RU" sz="3200" b="1" dirty="0"/>
          </a:p>
        </p:txBody>
      </p:sp>
      <p:pic>
        <p:nvPicPr>
          <p:cNvPr id="6" name="Содержимое 5" descr="744099327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3702" y="3929066"/>
            <a:ext cx="1928826" cy="1738316"/>
          </a:xfrm>
          <a:prstGeom prst="rect">
            <a:avLst/>
          </a:prstGeom>
        </p:spPr>
      </p:pic>
    </p:spTree>
  </p:cSld>
  <p:clrMapOvr>
    <a:masterClrMapping/>
  </p:clrMapOvr>
  <p:transition advTm="58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1"/>
            <a:ext cx="7543824" cy="34290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15.При покупке электроприборов обращайте внимание на их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 энергоэффективности. Наиболее экономичными являются электроприборы класса 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tehnika-186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3636" y="4500570"/>
            <a:ext cx="2286016" cy="1000132"/>
          </a:xfrm>
        </p:spPr>
      </p:pic>
      <p:pic>
        <p:nvPicPr>
          <p:cNvPr id="6" name="Рисунок 5" descr="komputeri-1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928802"/>
            <a:ext cx="1423991" cy="1338265"/>
          </a:xfrm>
          <a:prstGeom prst="rect">
            <a:avLst/>
          </a:prstGeom>
        </p:spPr>
      </p:pic>
      <p:pic>
        <p:nvPicPr>
          <p:cNvPr id="7" name="Рисунок 6" descr="animashki-eda-96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786322"/>
            <a:ext cx="1571636" cy="1152528"/>
          </a:xfrm>
          <a:prstGeom prst="rect">
            <a:avLst/>
          </a:prstGeom>
        </p:spPr>
      </p:pic>
    </p:spTree>
  </p:cSld>
  <p:clrMapOvr>
    <a:masterClrMapping/>
  </p:clrMapOvr>
  <p:transition advTm="643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85794"/>
            <a:ext cx="7329510" cy="257176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16. Утеплите окна и двери, что позволит отказаться от электрообогревателей, которые потребляют очень много электроэнергии.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17. Не оставляйте горящими лампы в помещениях, в которых никого нет.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" name="Рисунок 9" descr="42334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14884"/>
            <a:ext cx="1268009" cy="1690678"/>
          </a:xfrm>
          <a:prstGeom prst="rect">
            <a:avLst/>
          </a:prstGeom>
        </p:spPr>
      </p:pic>
    </p:spTree>
  </p:cSld>
  <p:clrMapOvr>
    <a:masterClrMapping/>
  </p:clrMapOvr>
  <p:transition advTm="76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805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71546"/>
            <a:ext cx="6715172" cy="39341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000240"/>
            <a:ext cx="5143536" cy="107157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2.2 Вода 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471183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86380" y="3214686"/>
            <a:ext cx="2570576" cy="2857520"/>
          </a:xfrm>
        </p:spPr>
      </p:pic>
    </p:spTree>
  </p:cSld>
  <p:clrMapOvr>
    <a:masterClrMapping/>
  </p:clrMapOvr>
  <p:transition advTm="282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57167"/>
            <a:ext cx="8258204" cy="471490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1.Почините или замените протекающие краны. Неисправный кран за сутки может «накапать» 30—200 литров воды! Плотно закрывайте кран.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2.Выбирайте рычаговые смесители. Они быстрее смешивают воду, чем смесители с двумя кранами, меньше уходит воды впустую при подборе оптимальной ее температуры.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3.Когда чистите зубы, выключайте воду. Чтобы ополоснуть рот, достаточно стакана с водой.</a:t>
            </a:r>
          </a:p>
        </p:txBody>
      </p:sp>
      <p:pic>
        <p:nvPicPr>
          <p:cNvPr id="8" name="Содержимое 7" descr="131651563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72396" y="4929198"/>
            <a:ext cx="971550" cy="1533525"/>
          </a:xfrm>
        </p:spPr>
      </p:pic>
    </p:spTree>
  </p:cSld>
  <p:clrMapOvr>
    <a:masterClrMapping/>
  </p:clrMapOvr>
  <p:transition advTm="1573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5504217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500306"/>
            <a:ext cx="7286676" cy="4143404"/>
          </a:xfrm>
        </p:spPr>
      </p:pic>
      <p:sp>
        <p:nvSpPr>
          <p:cNvPr id="4" name="Вертикальный свиток 3"/>
          <p:cNvSpPr/>
          <p:nvPr/>
        </p:nvSpPr>
        <p:spPr>
          <a:xfrm>
            <a:off x="714348" y="428604"/>
            <a:ext cx="7858180" cy="1392079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«…Бережливость, рачительность, аккуратность и 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экономия должны стать образом жизни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белорусов»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А.Г. Лукашенко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859">
        <p14:vortex dir="r"/>
      </p:transition>
    </mc:Choice>
    <mc:Fallback xmlns="">
      <p:transition spd="slow" advTm="5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642919"/>
            <a:ext cx="7929618" cy="450059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4.Из сливного бачка в унитаз может постоянно течь вода. Из- за подобных протечек теряются десятки литров воды ежедневно. Следите за состоянием сантехники и вовремя устраняйте неисправности.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5.По возможности приобретайте экономичную сантехнику, например унитаз с двумя режимами слива.</a:t>
            </a:r>
          </a:p>
          <a:p>
            <a:endParaRPr lang="ru-RU" sz="3200" dirty="0"/>
          </a:p>
        </p:txBody>
      </p:sp>
      <p:pic>
        <p:nvPicPr>
          <p:cNvPr id="5" name="Содержимое 4" descr="7463543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00892" y="4786322"/>
            <a:ext cx="1238252" cy="1381128"/>
          </a:xfrm>
        </p:spPr>
      </p:pic>
    </p:spTree>
  </p:cSld>
  <p:clrMapOvr>
    <a:masterClrMapping/>
  </p:clrMapOvr>
  <p:transition advTm="1395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udia-26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1071546"/>
            <a:ext cx="1171575" cy="10953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73050"/>
            <a:ext cx="8258204" cy="622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6.Не полощите белье под проточной водой, используйте наполненную ванну.</a:t>
            </a:r>
          </a:p>
          <a:p>
            <a:pPr>
              <a:buNone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7.При мытье посуды не держите кран открытым. Если ваша раковина состоит из двух отделений, мойте посуду в наполненной водой раковине, закрыв слив. Вымытую посуду ополосните в отдельной емкости. Это снизит потребление воды в 3—5 раз. </a:t>
            </a:r>
          </a:p>
        </p:txBody>
      </p:sp>
      <p:pic>
        <p:nvPicPr>
          <p:cNvPr id="6" name="Рисунок 5" descr="60396829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929198"/>
            <a:ext cx="1714512" cy="1400695"/>
          </a:xfrm>
          <a:prstGeom prst="rect">
            <a:avLst/>
          </a:prstGeom>
        </p:spPr>
      </p:pic>
    </p:spTree>
  </p:cSld>
  <p:clrMapOvr>
    <a:masterClrMapping/>
  </p:clrMapOvr>
  <p:transition advTm="1357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8115328" cy="42862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8.Используйте посудомоечную и стиральную машину при полной загрузке.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9.Не размораживайте продукты под струей воды из-под крана. Заранее переложите их в холодильник для постепенной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разморозки.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05081584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72330" y="3857628"/>
            <a:ext cx="1107273" cy="1476364"/>
          </a:xfrm>
        </p:spPr>
      </p:pic>
    </p:spTree>
  </p:cSld>
  <p:clrMapOvr>
    <a:masterClrMapping/>
  </p:clrMapOvr>
  <p:transition advTm="779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357166"/>
            <a:ext cx="8186766" cy="55007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10.Пользуйтесь душем, который в 5—7 раз снижает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потребление воды по сравнению с ванной. Используйте в душе экономичный рассеиватель с меньшим диаметром отверстий.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11.Установите насадки-распылители на краны — сократится потребление воды.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41998168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15140" y="3929066"/>
            <a:ext cx="933450" cy="1143000"/>
          </a:xfrm>
        </p:spPr>
      </p:pic>
    </p:spTree>
  </p:cSld>
  <p:clrMapOvr>
    <a:masterClrMapping/>
  </p:clrMapOvr>
  <p:transition advTm="920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lendar_Teplo_1987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071678"/>
            <a:ext cx="3419904" cy="3571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571612"/>
            <a:ext cx="7215238" cy="150019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2.3 тепло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72833267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14480" y="3357562"/>
            <a:ext cx="2005021" cy="2197102"/>
          </a:xfrm>
        </p:spPr>
      </p:pic>
    </p:spTree>
  </p:cSld>
  <p:clrMapOvr>
    <a:masterClrMapping/>
  </p:clrMapOvr>
  <p:transition advTm="346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7829576" cy="46958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1.Не загораживайте отопительные приборы, не мешайте теплому воздуху согревать комнату.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2.Закрывайте шторы на ночь — это позволит предотвратить утечку тепла.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3.Проветривайте помещение недолго («ударное» проветривание), широко раскрывая окна на непродолжительное время. Воздух успеет смениться, но не охладит помещение, приоткрытые форточки обогревают улицу.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273139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9" y="3643314"/>
            <a:ext cx="1600207" cy="2357454"/>
          </a:xfrm>
          <a:prstGeom prst="rect">
            <a:avLst/>
          </a:prstGeom>
        </p:spPr>
      </p:pic>
    </p:spTree>
  </p:cSld>
  <p:clrMapOvr>
    <a:masterClrMapping/>
  </p:clrMapOvr>
  <p:transition advTm="1171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609600"/>
            <a:ext cx="6072230" cy="4800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4.Замените все разбитые, треснутые стекла в окнах. Заделайте щели теплоизолирующим материалом (специальным уплотнителем или ватой), заклейте их.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5.Утеплите входную дверь. Изолируйте щели между дверью и проемом. Это позволит увеличить температуру в помещении на 2—3 °С.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6.Установите теплоотражающий экран за батарею. Это может быть как специальный материал 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пенофол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так и простая фольга. Температура помещения повысится как минимум на 1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40942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643050"/>
            <a:ext cx="1414472" cy="2357454"/>
          </a:xfrm>
          <a:prstGeom prst="rect">
            <a:avLst/>
          </a:prstGeom>
        </p:spPr>
      </p:pic>
    </p:spTree>
  </p:cSld>
  <p:clrMapOvr>
    <a:masterClrMapping/>
  </p:clrMapOvr>
  <p:transition advTm="1475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400684" cy="480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Покрасьте батареи в темный цвет: гладкая, темная поверхность излучает на 5—10 % больше тепла.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Сажайте деревья у дома — они способствуют сохранению тепла внутри помещения.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272342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357430"/>
            <a:ext cx="1428750" cy="1247775"/>
          </a:xfrm>
          <a:prstGeom prst="rect">
            <a:avLst/>
          </a:prstGeom>
        </p:spPr>
      </p:pic>
    </p:spTree>
  </p:cSld>
  <p:clrMapOvr>
    <a:masterClrMapping/>
  </p:clrMapOvr>
  <p:transition advTm="657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429684" cy="385765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Сбережем свою землю, 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есть что беречь!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6531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64999" y="3957636"/>
            <a:ext cx="1605095" cy="1400189"/>
          </a:xfrm>
        </p:spPr>
      </p:pic>
      <p:sp>
        <p:nvSpPr>
          <p:cNvPr id="3" name="TextBox 2"/>
          <p:cNvSpPr txBox="1"/>
          <p:nvPr/>
        </p:nvSpPr>
        <p:spPr>
          <a:xfrm>
            <a:off x="2411760" y="49411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//bibliobiblio.jimdo.com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</a:p>
        </p:txBody>
      </p:sp>
    </p:spTree>
  </p:cSld>
  <p:clrMapOvr>
    <a:masterClrMapping/>
  </p:clrMapOvr>
  <p:transition advTm="58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1928802"/>
            <a:ext cx="3143272" cy="28575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Потреблять, а не распылять энергию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5715040" cy="44370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Уменьшение количества потребляемой энергии и энергосбережение  в промышленности, домах и квартирах – очень важный вопрос, так как сегодня Беларусь импортирует 90% от необходимого количества энергоносителей.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Специалисты считают , что до 40% потребляемой энергии можно сэкономить простыми и недорогими способами.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2286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настоящее время наиболее насущным является бытовое энергосбережение, и энергосбережение в сфере ЖКХ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ol-gif-globe-lamp-light-Favim.com-37439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500438"/>
            <a:ext cx="3171825" cy="2114550"/>
          </a:xfrm>
          <a:prstGeom prst="rect">
            <a:avLst/>
          </a:prstGeom>
        </p:spPr>
      </p:pic>
    </p:spTree>
  </p:cSld>
  <p:clrMapOvr>
    <a:masterClrMapping/>
  </p:clrMapOvr>
  <p:transition advTm="54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 rot="5400000">
            <a:off x="4345593" y="5155605"/>
            <a:ext cx="542612" cy="375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9089622">
            <a:off x="5880254" y="2292952"/>
            <a:ext cx="806999" cy="375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Потери тепла в % </a:t>
            </a:r>
            <a:r>
              <a:rPr lang="ru-RU" dirty="0" err="1" smtClean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 традиционном доме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185736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Вентиляция – 30-40%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135729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Крыша – 10-15%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435769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Стены – 20-30%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528638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 на грунте – 3-6%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tarodux-house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857364"/>
            <a:ext cx="4929222" cy="34086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00892" y="3929066"/>
            <a:ext cx="250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Окна – 15-25%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736304">
            <a:off x="6103428" y="4259837"/>
            <a:ext cx="984318" cy="375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563735">
            <a:off x="1297998" y="4021835"/>
            <a:ext cx="634171" cy="375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540531">
            <a:off x="2817168" y="1671308"/>
            <a:ext cx="619563" cy="375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86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потребления электроэнергии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квартире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6868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73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потребления воды в квартире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656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09421" y="357166"/>
            <a:ext cx="8016997" cy="335758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по экономному использованию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электричества, воды и тепла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I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500438"/>
            <a:ext cx="2357454" cy="2571768"/>
          </a:xfrm>
          <a:prstGeom prst="rect">
            <a:avLst/>
          </a:prstGeom>
        </p:spPr>
      </p:pic>
    </p:spTree>
  </p:cSld>
  <p:clrMapOvr>
    <a:masterClrMapping/>
  </p:clrMapOvr>
  <p:transition advTm="57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s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428868"/>
            <a:ext cx="3214710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715304" cy="157163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2.1.электричество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7356" y="3214686"/>
            <a:ext cx="1714513" cy="267890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141">
        <p14:vortex dir="r"/>
      </p:transition>
    </mc:Choice>
    <mc:Fallback xmlns="">
      <p:transition spd="slow" advTm="4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790</Words>
  <Application>Microsoft Office PowerPoint</Application>
  <PresentationFormat>Экран (4:3)</PresentationFormat>
  <Paragraphs>63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2013 – год бережливости </vt:lpstr>
      <vt:lpstr>Презентация PowerPoint</vt:lpstr>
      <vt:lpstr>Потреблять, а не распылять энергию</vt:lpstr>
      <vt:lpstr>В настоящее время наиболее насущным является бытовое энергосбережение, и энергосбережение в сфере ЖКХ</vt:lpstr>
      <vt:lpstr>Потери тепла в % в традиционном доме </vt:lpstr>
      <vt:lpstr>Структура потребления электроэнергии  в квартире </vt:lpstr>
      <vt:lpstr>Структура потребления воды в квартире</vt:lpstr>
      <vt:lpstr>   2. Рекомендации по экономному использованию  электричества, воды и тепла   </vt:lpstr>
      <vt:lpstr>2.1.электричество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2.2 Вода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2.3 тепло</vt:lpstr>
      <vt:lpstr>Презентация PowerPoint</vt:lpstr>
      <vt:lpstr>Презентация PowerPoint</vt:lpstr>
      <vt:lpstr>Презентация PowerPoint</vt:lpstr>
      <vt:lpstr>Сбережем свою землю,  нам есть что беречь!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Ирина</cp:lastModifiedBy>
  <cp:revision>137</cp:revision>
  <dcterms:created xsi:type="dcterms:W3CDTF">2013-03-21T09:45:21Z</dcterms:created>
  <dcterms:modified xsi:type="dcterms:W3CDTF">2013-11-05T06:11:33Z</dcterms:modified>
</cp:coreProperties>
</file>